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30" r:id="rId60"/>
    <p:sldId id="329" r:id="rId61"/>
    <p:sldId id="331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54A39-8D2F-4F98-B7F6-C5327A6F41C2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475801-DA46-423E-B0BE-22BA177BA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406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03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F91A-72E5-4CF8-9247-50F0EFB36E28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A08D-24F4-486D-9EE4-D45D43CF9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21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F91A-72E5-4CF8-9247-50F0EFB36E28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A08D-24F4-486D-9EE4-D45D43CF9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30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F91A-72E5-4CF8-9247-50F0EFB36E28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A08D-24F4-486D-9EE4-D45D43CF9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01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4667"/>
            <a:ext cx="12192000" cy="926976"/>
          </a:xfrm>
        </p:spPr>
        <p:txBody>
          <a:bodyPr>
            <a:normAutofit/>
          </a:bodyPr>
          <a:lstStyle>
            <a:lvl1pPr>
              <a:defRPr sz="3881">
                <a:solidFill>
                  <a:srgbClr val="002060"/>
                </a:solidFill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1" y="1844828"/>
            <a:ext cx="11617291" cy="4736177"/>
          </a:xfrm>
        </p:spPr>
        <p:txBody>
          <a:bodyPr/>
          <a:lstStyle>
            <a:lvl1pPr marL="254942" indent="-254942">
              <a:buClr>
                <a:schemeClr val="tx2"/>
              </a:buClr>
              <a:buSzPct val="90000"/>
              <a:buFont typeface="Palatino Linotype" panose="02040502050505030304" pitchFamily="18" charset="0"/>
              <a:buChar char="•"/>
              <a:defRPr sz="1765">
                <a:latin typeface="Palatino Linotype" panose="02040502050505030304" pitchFamily="18" charset="0"/>
              </a:defRPr>
            </a:lvl1pPr>
            <a:lvl2pPr marL="557509" indent="-200311"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sz="1588">
                <a:latin typeface="Palatino Linotype" panose="02040502050505030304" pitchFamily="18" charset="0"/>
              </a:defRPr>
            </a:lvl2pPr>
            <a:lvl3pPr marL="858676" indent="-204514">
              <a:buClr>
                <a:schemeClr val="tx2"/>
              </a:buClr>
              <a:buFont typeface="Courier New" panose="02070309020205020404" pitchFamily="49" charset="0"/>
              <a:buChar char="o"/>
              <a:defRPr sz="1412">
                <a:latin typeface="Palatino Linotype" panose="02040502050505030304" pitchFamily="18" charset="0"/>
              </a:defRPr>
            </a:lvl3pPr>
            <a:lvl4pPr marL="1106612" indent="-196108">
              <a:buClr>
                <a:schemeClr val="tx2"/>
              </a:buClr>
              <a:defRPr sz="1236">
                <a:latin typeface="Palatino Linotype" panose="02040502050505030304" pitchFamily="18" charset="0"/>
              </a:defRPr>
            </a:lvl4pPr>
            <a:lvl5pPr marL="1262099" indent="-155487">
              <a:buClr>
                <a:schemeClr val="tx2"/>
              </a:buClr>
              <a:defRPr sz="1059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800524" y="6581003"/>
            <a:ext cx="1344149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0102D1B-0293-4647-B4E5-AE469158D403}" type="slidenum">
              <a:rPr lang="en-US" sz="1059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883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" y="-27383"/>
            <a:ext cx="12183207" cy="288032"/>
            <a:chOff x="0" y="-27384"/>
            <a:chExt cx="9137405" cy="288032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0" y="-27384"/>
              <a:ext cx="9137405" cy="282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36" b="1" i="1" baseline="0" dirty="0">
                  <a:latin typeface="Palatino Linotype" panose="02040502050505030304" pitchFamily="18" charset="0"/>
                </a:rPr>
                <a:t>CS 404/504, Fall 2021</a:t>
              </a:r>
              <a:endParaRPr lang="en-US" sz="1236" b="1" i="1" dirty="0">
                <a:latin typeface="Palatino Linotype" panose="02040502050505030304" pitchFamily="18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44624"/>
              <a:ext cx="1475423" cy="198120"/>
            </a:xfrm>
            <a:prstGeom prst="rect">
              <a:avLst/>
            </a:prstGeom>
          </p:spPr>
        </p:pic>
        <p:cxnSp>
          <p:nvCxnSpPr>
            <p:cNvPr id="15" name="Straight Connector 14"/>
            <p:cNvCxnSpPr/>
            <p:nvPr userDrawn="1"/>
          </p:nvCxnSpPr>
          <p:spPr>
            <a:xfrm>
              <a:off x="72008" y="260648"/>
              <a:ext cx="9036496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C99503"/>
                  </a:gs>
                  <a:gs pos="60000">
                    <a:schemeClr val="accent1">
                      <a:tint val="44500"/>
                      <a:satMod val="160000"/>
                      <a:alpha val="56000"/>
                      <a:lumMod val="83000"/>
                    </a:schemeClr>
                  </a:gs>
                  <a:gs pos="100000">
                    <a:schemeClr val="tx1">
                      <a:lumMod val="64000"/>
                      <a:lumOff val="36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/>
          <p:cNvCxnSpPr/>
          <p:nvPr userDrawn="1"/>
        </p:nvCxnSpPr>
        <p:spPr>
          <a:xfrm>
            <a:off x="335361" y="1340768"/>
            <a:ext cx="11617291" cy="0"/>
          </a:xfrm>
          <a:prstGeom prst="line">
            <a:avLst/>
          </a:prstGeom>
          <a:ln w="25400" cap="rnd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35363" y="1332296"/>
            <a:ext cx="7506287" cy="309083"/>
          </a:xfrm>
        </p:spPr>
        <p:txBody>
          <a:bodyPr>
            <a:normAutofit/>
          </a:bodyPr>
          <a:lstStyle>
            <a:lvl1pPr marL="0" indent="0">
              <a:buNone/>
              <a:defRPr sz="1236" i="1">
                <a:latin typeface="Palatino Linotype" panose="02040502050505030304" pitchFamily="18" charset="0"/>
              </a:defRPr>
            </a:lvl1pPr>
            <a:lvl2pPr marL="609338" indent="-205915">
              <a:defRPr sz="1588">
                <a:latin typeface="Palatino Linotype" panose="02040502050505030304" pitchFamily="18" charset="0"/>
              </a:defRPr>
            </a:lvl2pPr>
            <a:lvl3pPr marL="910504" indent="-207315">
              <a:buFont typeface="Wingdings" panose="05000000000000000000" pitchFamily="2" charset="2"/>
              <a:buChar char="§"/>
              <a:defRPr sz="1412">
                <a:latin typeface="Palatino Linotype" panose="02040502050505030304" pitchFamily="18" charset="0"/>
              </a:defRPr>
            </a:lvl3pPr>
            <a:lvl4pPr marL="1210270" indent="-197510">
              <a:buFont typeface="Arial" panose="020B0604020202020204" pitchFamily="34" charset="0"/>
              <a:buChar char="»"/>
              <a:defRPr sz="1236">
                <a:latin typeface="Palatino Linotype" panose="02040502050505030304" pitchFamily="18" charset="0"/>
              </a:defRPr>
            </a:lvl4pPr>
            <a:lvl5pPr>
              <a:defRPr sz="1329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5381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F91A-72E5-4CF8-9247-50F0EFB36E28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A08D-24F4-486D-9EE4-D45D43CF9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90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F91A-72E5-4CF8-9247-50F0EFB36E28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A08D-24F4-486D-9EE4-D45D43CF9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82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F91A-72E5-4CF8-9247-50F0EFB36E28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A08D-24F4-486D-9EE4-D45D43CF9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90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F91A-72E5-4CF8-9247-50F0EFB36E28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A08D-24F4-486D-9EE4-D45D43CF9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56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F91A-72E5-4CF8-9247-50F0EFB36E28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A08D-24F4-486D-9EE4-D45D43CF9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79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F91A-72E5-4CF8-9247-50F0EFB36E28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A08D-24F4-486D-9EE4-D45D43CF9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75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F91A-72E5-4CF8-9247-50F0EFB36E28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A08D-24F4-486D-9EE4-D45D43CF9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54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F91A-72E5-4CF8-9247-50F0EFB36E28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A08D-24F4-486D-9EE4-D45D43CF9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9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CF91A-72E5-4CF8-9247-50F0EFB36E28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FA08D-24F4-486D-9EE4-D45D43CF9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58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501964"/>
            <a:ext cx="12034981" cy="59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4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-100013"/>
            <a:ext cx="12211050" cy="705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2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804862"/>
            <a:ext cx="107632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1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4639"/>
            <a:ext cx="12000593" cy="641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5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07" y="-1"/>
            <a:ext cx="11932693" cy="653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1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04" y="191070"/>
            <a:ext cx="11627892" cy="698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9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5" y="368490"/>
            <a:ext cx="11818962" cy="68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7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547687"/>
            <a:ext cx="910590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4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1" y="1781175"/>
            <a:ext cx="11009746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9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533" y="1040102"/>
            <a:ext cx="97917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3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657" y="150126"/>
            <a:ext cx="5543550" cy="2952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194" y="4667536"/>
            <a:ext cx="532447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9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490888"/>
            <a:ext cx="11617692" cy="610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0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07" y="-1"/>
            <a:ext cx="11932693" cy="653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32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04" y="191070"/>
            <a:ext cx="11627892" cy="698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01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5" y="368490"/>
            <a:ext cx="11818962" cy="68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25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25" y="1162050"/>
            <a:ext cx="60769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59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547687"/>
            <a:ext cx="910590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47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0" y="218365"/>
            <a:ext cx="12069170" cy="715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37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3" y="818866"/>
            <a:ext cx="12028227" cy="543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16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2" y="354842"/>
            <a:ext cx="12082818" cy="650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86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2830"/>
            <a:ext cx="12192000" cy="71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63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182"/>
            <a:ext cx="11764369" cy="674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65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6" y="-575360"/>
            <a:ext cx="11915775" cy="818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5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39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6" y="150125"/>
            <a:ext cx="11656290" cy="660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81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3" y="232012"/>
            <a:ext cx="11928142" cy="662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14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662" y="600501"/>
            <a:ext cx="9389660" cy="553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92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85" y="122830"/>
            <a:ext cx="11796215" cy="659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92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98" y="0"/>
            <a:ext cx="11778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40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182" y="313898"/>
            <a:ext cx="12301182" cy="654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89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51" y="0"/>
            <a:ext cx="11682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57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2012"/>
            <a:ext cx="11791667" cy="641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44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86"/>
            <a:ext cx="11919857" cy="669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92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5" y="-228600"/>
            <a:ext cx="124015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4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15" y="342900"/>
            <a:ext cx="12360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857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0"/>
            <a:ext cx="12115800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35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277586"/>
            <a:ext cx="11887199" cy="658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29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261257"/>
            <a:ext cx="12262756" cy="623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629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514"/>
            <a:ext cx="12573000" cy="633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78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-1"/>
            <a:ext cx="12393385" cy="66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37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310243"/>
            <a:ext cx="11789230" cy="636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19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944"/>
            <a:ext cx="12191999" cy="666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87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0"/>
            <a:ext cx="120777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146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0"/>
            <a:ext cx="12164786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57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725" y="-200025"/>
            <a:ext cx="12363450" cy="725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6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12192000" cy="6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753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695325"/>
            <a:ext cx="803910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98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1452562"/>
            <a:ext cx="69342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889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" y="0"/>
            <a:ext cx="12151360" cy="669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551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695324"/>
            <a:ext cx="12374880" cy="589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7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60"/>
            <a:ext cx="12191999" cy="64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50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86011"/>
            <a:ext cx="11979563" cy="69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87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561975"/>
            <a:ext cx="103251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29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" y="619125"/>
            <a:ext cx="1212088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980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stack.imgur.com/u1wB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43" y="158282"/>
            <a:ext cx="11117179" cy="64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614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2950" y="-123825"/>
            <a:ext cx="13677900" cy="710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0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eras Stacked Lstm With Multiple Dense Layers After Stack Overflow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302" y="1245755"/>
            <a:ext cx="801052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978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314036"/>
            <a:ext cx="11924146" cy="654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672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172720"/>
            <a:ext cx="11440160" cy="647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985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962150"/>
            <a:ext cx="86868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579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581025"/>
            <a:ext cx="840105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710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471487"/>
            <a:ext cx="802005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848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514350"/>
            <a:ext cx="890587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633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75" y="847725"/>
            <a:ext cx="68008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453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557212"/>
            <a:ext cx="88392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19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7" y="681037"/>
            <a:ext cx="75533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97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vs.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Deep learning </a:t>
            </a:r>
            <a:r>
              <a:rPr lang="en-US" dirty="0"/>
              <a:t>(DL) is a machine learning subfield that uses multiple layers for learning data representations</a:t>
            </a:r>
          </a:p>
          <a:p>
            <a:pPr lvl="1"/>
            <a:r>
              <a:rPr lang="en-US" dirty="0"/>
              <a:t>DL is exceptionally effective at learning </a:t>
            </a:r>
            <a:r>
              <a:rPr lang="en-US" dirty="0" smtClean="0"/>
              <a:t>patterns</a:t>
            </a:r>
          </a:p>
          <a:p>
            <a:pPr lvl="1"/>
            <a:r>
              <a:rPr lang="en-US" dirty="0" smtClean="0"/>
              <a:t>Time consuming/feature dimensions</a:t>
            </a:r>
            <a:endParaRPr lang="en-US" dirty="0"/>
          </a:p>
        </p:txBody>
      </p:sp>
      <p:pic>
        <p:nvPicPr>
          <p:cNvPr id="4" name="Picture 3" descr="machine-learning-vs-deep-learn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007" y="2984245"/>
            <a:ext cx="6359987" cy="310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5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771525"/>
            <a:ext cx="82772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513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717" y="341312"/>
            <a:ext cx="839152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265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704850"/>
            <a:ext cx="8039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151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685800"/>
            <a:ext cx="84010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243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733425"/>
            <a:ext cx="813435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81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-66675"/>
            <a:ext cx="10620375" cy="69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6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766762"/>
            <a:ext cx="1061085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0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1638</TotalTime>
  <Words>34</Words>
  <Application>Microsoft Office PowerPoint</Application>
  <PresentationFormat>Widescreen</PresentationFormat>
  <Paragraphs>5</Paragraphs>
  <Slides>74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Arial</vt:lpstr>
      <vt:lpstr>Calibri</vt:lpstr>
      <vt:lpstr>Calibri Light</vt:lpstr>
      <vt:lpstr>Courier New</vt:lpstr>
      <vt:lpstr>Palatino Linotype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ML vs.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9</cp:revision>
  <dcterms:created xsi:type="dcterms:W3CDTF">2024-01-12T23:15:08Z</dcterms:created>
  <dcterms:modified xsi:type="dcterms:W3CDTF">2024-01-14T10:02:24Z</dcterms:modified>
</cp:coreProperties>
</file>